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1"/>
  </p:notesMasterIdLst>
  <p:sldIdLst>
    <p:sldId id="256" r:id="rId2"/>
    <p:sldId id="257" r:id="rId3"/>
    <p:sldId id="258" r:id="rId4"/>
    <p:sldId id="259" r:id="rId5"/>
    <p:sldId id="260" r:id="rId6"/>
    <p:sldId id="264" r:id="rId7"/>
    <p:sldId id="265" r:id="rId8"/>
    <p:sldId id="269" r:id="rId9"/>
    <p:sldId id="266" r:id="rId10"/>
    <p:sldId id="263" r:id="rId11"/>
    <p:sldId id="272" r:id="rId12"/>
    <p:sldId id="270" r:id="rId13"/>
    <p:sldId id="271" r:id="rId14"/>
    <p:sldId id="273" r:id="rId15"/>
    <p:sldId id="261" r:id="rId16"/>
    <p:sldId id="267" r:id="rId17"/>
    <p:sldId id="262" r:id="rId18"/>
    <p:sldId id="268"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059" autoAdjust="0"/>
    <p:restoredTop sz="86412" autoAdjust="0"/>
  </p:normalViewPr>
  <p:slideViewPr>
    <p:cSldViewPr snapToGrid="0" snapToObjects="1">
      <p:cViewPr varScale="1">
        <p:scale>
          <a:sx n="46" d="100"/>
          <a:sy n="46" d="100"/>
        </p:scale>
        <p:origin x="62" y="509"/>
      </p:cViewPr>
      <p:guideLst/>
    </p:cSldViewPr>
  </p:slideViewPr>
  <p:outlineViewPr>
    <p:cViewPr>
      <p:scale>
        <a:sx n="33" d="100"/>
        <a:sy n="33" d="100"/>
      </p:scale>
      <p:origin x="0" y="-2113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7E4D02-6BFE-7B48-AB20-2C9BDF4CE2E3}" type="datetimeFigureOut">
              <a:rPr lang="en-US" smtClean="0"/>
              <a:t>3/5/2018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6974A4-5335-B34B-85CC-8C275E6521F4}" type="slidenum">
              <a:rPr lang="en-US" smtClean="0"/>
              <a:t>‹#›</a:t>
            </a:fld>
            <a:endParaRPr lang="en-US" dirty="0"/>
          </a:p>
        </p:txBody>
      </p:sp>
    </p:spTree>
    <p:extLst>
      <p:ext uri="{BB962C8B-B14F-4D97-AF65-F5344CB8AC3E}">
        <p14:creationId xmlns:p14="http://schemas.microsoft.com/office/powerpoint/2010/main" val="977664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685800" lvl="1" indent="-228600">
              <a:buAutoNum type="arabicParenR"/>
            </a:pPr>
            <a:r>
              <a:rPr lang="en-US" dirty="0" smtClean="0"/>
              <a:t>FLY THEM IN</a:t>
            </a:r>
          </a:p>
          <a:p>
            <a:pPr marL="228600" indent="-228600">
              <a:buAutoNum type="arabicParenR"/>
            </a:pPr>
            <a:r>
              <a:rPr lang="en-US" dirty="0" smtClean="0"/>
              <a:t>Is there</a:t>
            </a:r>
            <a:r>
              <a:rPr lang="en-US" baseline="0" dirty="0" smtClean="0"/>
              <a:t> a humane endpoint?</a:t>
            </a:r>
          </a:p>
          <a:p>
            <a:pPr marL="228600" indent="-228600">
              <a:buAutoNum type="arabicParenR"/>
            </a:pPr>
            <a:r>
              <a:rPr lang="en-US" baseline="0" dirty="0" smtClean="0"/>
              <a:t>Is there a humane endpoint?</a:t>
            </a:r>
          </a:p>
          <a:p>
            <a:pPr marL="228600" indent="-228600">
              <a:buAutoNum type="arabicParenR"/>
            </a:pPr>
            <a:r>
              <a:rPr lang="en-US" baseline="0" dirty="0" smtClean="0"/>
              <a:t>Category E</a:t>
            </a:r>
            <a:endParaRPr lang="en-US" dirty="0"/>
          </a:p>
        </p:txBody>
      </p:sp>
      <p:sp>
        <p:nvSpPr>
          <p:cNvPr id="4" name="Slide Number Placeholder 3"/>
          <p:cNvSpPr>
            <a:spLocks noGrp="1"/>
          </p:cNvSpPr>
          <p:nvPr>
            <p:ph type="sldNum" sz="quarter" idx="10"/>
          </p:nvPr>
        </p:nvSpPr>
        <p:spPr/>
        <p:txBody>
          <a:bodyPr/>
          <a:lstStyle/>
          <a:p>
            <a:fld id="{EB6974A4-5335-B34B-85CC-8C275E6521F4}" type="slidenum">
              <a:rPr lang="en-US" smtClean="0"/>
              <a:t>4</a:t>
            </a:fld>
            <a:endParaRPr lang="en-US" dirty="0"/>
          </a:p>
        </p:txBody>
      </p:sp>
    </p:spTree>
    <p:extLst>
      <p:ext uri="{BB962C8B-B14F-4D97-AF65-F5344CB8AC3E}">
        <p14:creationId xmlns:p14="http://schemas.microsoft.com/office/powerpoint/2010/main" val="1202456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6974A4-5335-B34B-85CC-8C275E6521F4}" type="slidenum">
              <a:rPr lang="en-US" smtClean="0"/>
              <a:t>5</a:t>
            </a:fld>
            <a:endParaRPr lang="en-US" dirty="0"/>
          </a:p>
        </p:txBody>
      </p:sp>
    </p:spTree>
    <p:extLst>
      <p:ext uri="{BB962C8B-B14F-4D97-AF65-F5344CB8AC3E}">
        <p14:creationId xmlns:p14="http://schemas.microsoft.com/office/powerpoint/2010/main" val="304677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6974A4-5335-B34B-85CC-8C275E6521F4}" type="slidenum">
              <a:rPr lang="en-US" smtClean="0"/>
              <a:t>9</a:t>
            </a:fld>
            <a:endParaRPr lang="en-US" dirty="0"/>
          </a:p>
        </p:txBody>
      </p:sp>
    </p:spTree>
    <p:extLst>
      <p:ext uri="{BB962C8B-B14F-4D97-AF65-F5344CB8AC3E}">
        <p14:creationId xmlns:p14="http://schemas.microsoft.com/office/powerpoint/2010/main" val="1120232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6974A4-5335-B34B-85CC-8C275E6521F4}" type="slidenum">
              <a:rPr lang="en-US" smtClean="0"/>
              <a:t>13</a:t>
            </a:fld>
            <a:endParaRPr lang="en-US" dirty="0"/>
          </a:p>
        </p:txBody>
      </p:sp>
    </p:spTree>
    <p:extLst>
      <p:ext uri="{BB962C8B-B14F-4D97-AF65-F5344CB8AC3E}">
        <p14:creationId xmlns:p14="http://schemas.microsoft.com/office/powerpoint/2010/main" val="1320895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Behavioral changes, physical changes such as abdominal distension. Lethargy, not eating or drinking and tumor size by radiograph.</a:t>
            </a:r>
            <a:endParaRPr lang="en-US" dirty="0"/>
          </a:p>
        </p:txBody>
      </p:sp>
      <p:sp>
        <p:nvSpPr>
          <p:cNvPr id="4" name="Slide Number Placeholder 3"/>
          <p:cNvSpPr>
            <a:spLocks noGrp="1"/>
          </p:cNvSpPr>
          <p:nvPr>
            <p:ph type="sldNum" sz="quarter" idx="10"/>
          </p:nvPr>
        </p:nvSpPr>
        <p:spPr/>
        <p:txBody>
          <a:bodyPr/>
          <a:lstStyle/>
          <a:p>
            <a:fld id="{EB6974A4-5335-B34B-85CC-8C275E6521F4}" type="slidenum">
              <a:rPr lang="en-US" smtClean="0"/>
              <a:t>15</a:t>
            </a:fld>
            <a:endParaRPr lang="en-US" dirty="0"/>
          </a:p>
        </p:txBody>
      </p:sp>
    </p:spTree>
    <p:extLst>
      <p:ext uri="{BB962C8B-B14F-4D97-AF65-F5344CB8AC3E}">
        <p14:creationId xmlns:p14="http://schemas.microsoft.com/office/powerpoint/2010/main" val="923133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1. Floppy tail</a:t>
            </a:r>
          </a:p>
          <a:p>
            <a:r>
              <a:rPr lang="en-US" dirty="0" smtClean="0"/>
              <a:t>2.</a:t>
            </a:r>
            <a:r>
              <a:rPr lang="en-US" baseline="0" dirty="0" smtClean="0"/>
              <a:t> Hind limb paralysis (splayed rear and slow to right self)</a:t>
            </a:r>
          </a:p>
          <a:p>
            <a:r>
              <a:rPr lang="en-US" baseline="0" dirty="0" smtClean="0"/>
              <a:t>3. Unilateral hind limb paralysis</a:t>
            </a:r>
          </a:p>
          <a:p>
            <a:r>
              <a:rPr lang="en-US" baseline="0" dirty="0" smtClean="0"/>
              <a:t>4. Bilateral hind limb paralysis.</a:t>
            </a:r>
          </a:p>
          <a:p>
            <a:r>
              <a:rPr lang="en-US" baseline="0" dirty="0" smtClean="0"/>
              <a:t>5. Moribund. </a:t>
            </a:r>
            <a:endParaRPr lang="en-US" dirty="0"/>
          </a:p>
        </p:txBody>
      </p:sp>
      <p:sp>
        <p:nvSpPr>
          <p:cNvPr id="4" name="Slide Number Placeholder 3"/>
          <p:cNvSpPr>
            <a:spLocks noGrp="1"/>
          </p:cNvSpPr>
          <p:nvPr>
            <p:ph type="sldNum" sz="quarter" idx="10"/>
          </p:nvPr>
        </p:nvSpPr>
        <p:spPr/>
        <p:txBody>
          <a:bodyPr/>
          <a:lstStyle/>
          <a:p>
            <a:fld id="{EB6974A4-5335-B34B-85CC-8C275E6521F4}" type="slidenum">
              <a:rPr lang="en-US" smtClean="0"/>
              <a:t>17</a:t>
            </a:fld>
            <a:endParaRPr lang="en-US" dirty="0"/>
          </a:p>
        </p:txBody>
      </p:sp>
    </p:spTree>
    <p:extLst>
      <p:ext uri="{BB962C8B-B14F-4D97-AF65-F5344CB8AC3E}">
        <p14:creationId xmlns:p14="http://schemas.microsoft.com/office/powerpoint/2010/main" val="923134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6974A4-5335-B34B-85CC-8C275E6521F4}" type="slidenum">
              <a:rPr lang="en-US" smtClean="0"/>
              <a:t>18</a:t>
            </a:fld>
            <a:endParaRPr lang="en-US" dirty="0"/>
          </a:p>
        </p:txBody>
      </p:sp>
    </p:spTree>
    <p:extLst>
      <p:ext uri="{BB962C8B-B14F-4D97-AF65-F5344CB8AC3E}">
        <p14:creationId xmlns:p14="http://schemas.microsoft.com/office/powerpoint/2010/main" val="967764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4AF9193F-DFC0-4B42-9C2F-6F02DADB4AA0}" type="datetimeFigureOut">
              <a:rPr lang="en-US" smtClean="0"/>
              <a:t>3/5/2018</a:t>
            </a:fld>
            <a:endParaRPr lang="en-US" dirty="0"/>
          </a:p>
        </p:txBody>
      </p:sp>
      <p:sp>
        <p:nvSpPr>
          <p:cNvPr id="5" name="Footer Placeholder 4"/>
          <p:cNvSpPr>
            <a:spLocks noGrp="1"/>
          </p:cNvSpPr>
          <p:nvPr>
            <p:ph type="ftr" sz="quarter" idx="11"/>
          </p:nvPr>
        </p:nvSpPr>
        <p:spPr>
          <a:xfrm>
            <a:off x="3623733" y="6117336"/>
            <a:ext cx="3609438" cy="365125"/>
          </a:xfrm>
        </p:spPr>
        <p:txBody>
          <a:bodyPr/>
          <a:lstStyle/>
          <a:p>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3A77F2A7-E92B-0449-A52D-E14B40BB1BBE}" type="slidenum">
              <a:rPr lang="en-US" smtClean="0"/>
              <a:t>‹#›</a:t>
            </a:fld>
            <a:endParaRPr lang="en-US" dirty="0"/>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2617549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F9193F-DFC0-4B42-9C2F-6F02DADB4AA0}" type="datetimeFigureOut">
              <a:rPr lang="en-US" smtClean="0"/>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77F2A7-E92B-0449-A52D-E14B40BB1BBE}" type="slidenum">
              <a:rPr lang="en-US" smtClean="0"/>
              <a:t>‹#›</a:t>
            </a:fld>
            <a:endParaRPr lang="en-US" dirty="0"/>
          </a:p>
        </p:txBody>
      </p:sp>
    </p:spTree>
    <p:extLst>
      <p:ext uri="{BB962C8B-B14F-4D97-AF65-F5344CB8AC3E}">
        <p14:creationId xmlns:p14="http://schemas.microsoft.com/office/powerpoint/2010/main" val="3361137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F9193F-DFC0-4B42-9C2F-6F02DADB4AA0}" type="datetimeFigureOut">
              <a:rPr lang="en-US" smtClean="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77F2A7-E92B-0449-A52D-E14B40BB1BBE}" type="slidenum">
              <a:rPr lang="en-US" smtClean="0"/>
              <a:t>‹#›</a:t>
            </a:fld>
            <a:endParaRPr lang="en-US" dirty="0"/>
          </a:p>
        </p:txBody>
      </p:sp>
    </p:spTree>
    <p:extLst>
      <p:ext uri="{BB962C8B-B14F-4D97-AF65-F5344CB8AC3E}">
        <p14:creationId xmlns:p14="http://schemas.microsoft.com/office/powerpoint/2010/main" val="2048295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F9193F-DFC0-4B42-9C2F-6F02DADB4AA0}" type="datetimeFigureOut">
              <a:rPr lang="en-US" smtClean="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77F2A7-E92B-0449-A52D-E14B40BB1BBE}" type="slidenum">
              <a:rPr lang="en-US" smtClean="0"/>
              <a:t>‹#›</a:t>
            </a:fld>
            <a:endParaRPr lang="en-US" dirty="0"/>
          </a:p>
        </p:txBody>
      </p:sp>
    </p:spTree>
    <p:extLst>
      <p:ext uri="{BB962C8B-B14F-4D97-AF65-F5344CB8AC3E}">
        <p14:creationId xmlns:p14="http://schemas.microsoft.com/office/powerpoint/2010/main" val="1252577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F9193F-DFC0-4B42-9C2F-6F02DADB4AA0}" type="datetimeFigureOut">
              <a:rPr lang="en-US" smtClean="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77F2A7-E92B-0449-A52D-E14B40BB1BBE}" type="slidenum">
              <a:rPr lang="en-US" smtClean="0"/>
              <a:t>‹#›</a:t>
            </a:fld>
            <a:endParaRPr lang="en-US" dirty="0"/>
          </a:p>
        </p:txBody>
      </p:sp>
    </p:spTree>
    <p:extLst>
      <p:ext uri="{BB962C8B-B14F-4D97-AF65-F5344CB8AC3E}">
        <p14:creationId xmlns:p14="http://schemas.microsoft.com/office/powerpoint/2010/main" val="12926941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F9193F-DFC0-4B42-9C2F-6F02DADB4AA0}" type="datetimeFigureOut">
              <a:rPr lang="en-US" smtClean="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77F2A7-E92B-0449-A52D-E14B40BB1BBE}" type="slidenum">
              <a:rPr lang="en-US" smtClean="0"/>
              <a:t>‹#›</a:t>
            </a:fld>
            <a:endParaRPr lang="en-US" dirty="0"/>
          </a:p>
        </p:txBody>
      </p:sp>
    </p:spTree>
    <p:extLst>
      <p:ext uri="{BB962C8B-B14F-4D97-AF65-F5344CB8AC3E}">
        <p14:creationId xmlns:p14="http://schemas.microsoft.com/office/powerpoint/2010/main" val="8227640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F9193F-DFC0-4B42-9C2F-6F02DADB4AA0}" type="datetimeFigureOut">
              <a:rPr lang="en-US" smtClean="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77F2A7-E92B-0449-A52D-E14B40BB1BBE}" type="slidenum">
              <a:rPr lang="en-US" smtClean="0"/>
              <a:t>‹#›</a:t>
            </a:fld>
            <a:endParaRPr lang="en-US" dirty="0"/>
          </a:p>
        </p:txBody>
      </p:sp>
    </p:spTree>
    <p:extLst>
      <p:ext uri="{BB962C8B-B14F-4D97-AF65-F5344CB8AC3E}">
        <p14:creationId xmlns:p14="http://schemas.microsoft.com/office/powerpoint/2010/main" val="34144782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F9193F-DFC0-4B42-9C2F-6F02DADB4AA0}" type="datetimeFigureOut">
              <a:rPr lang="en-US" smtClean="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77F2A7-E92B-0449-A52D-E14B40BB1BBE}" type="slidenum">
              <a:rPr lang="en-US" smtClean="0"/>
              <a:t>‹#›</a:t>
            </a:fld>
            <a:endParaRPr lang="en-US" dirty="0"/>
          </a:p>
        </p:txBody>
      </p:sp>
    </p:spTree>
    <p:extLst>
      <p:ext uri="{BB962C8B-B14F-4D97-AF65-F5344CB8AC3E}">
        <p14:creationId xmlns:p14="http://schemas.microsoft.com/office/powerpoint/2010/main" val="28651107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F9193F-DFC0-4B42-9C2F-6F02DADB4AA0}" type="datetimeFigureOut">
              <a:rPr lang="en-US" smtClean="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77F2A7-E92B-0449-A52D-E14B40BB1BBE}" type="slidenum">
              <a:rPr lang="en-US" smtClean="0"/>
              <a:t>‹#›</a:t>
            </a:fld>
            <a:endParaRPr lang="en-US" dirty="0"/>
          </a:p>
        </p:txBody>
      </p:sp>
    </p:spTree>
    <p:extLst>
      <p:ext uri="{BB962C8B-B14F-4D97-AF65-F5344CB8AC3E}">
        <p14:creationId xmlns:p14="http://schemas.microsoft.com/office/powerpoint/2010/main" val="311180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4AF9193F-DFC0-4B42-9C2F-6F02DADB4AA0}" type="datetimeFigureOut">
              <a:rPr lang="en-US" smtClean="0"/>
              <a:t>3/5/2018</a:t>
            </a:fld>
            <a:endParaRPr lang="en-US" dirty="0"/>
          </a:p>
        </p:txBody>
      </p:sp>
      <p:sp>
        <p:nvSpPr>
          <p:cNvPr id="5" name="Footer Placeholder 4"/>
          <p:cNvSpPr>
            <a:spLocks noGrp="1"/>
          </p:cNvSpPr>
          <p:nvPr>
            <p:ph type="ftr" sz="quarter" idx="11"/>
          </p:nvPr>
        </p:nvSpPr>
        <p:spPr>
          <a:xfrm>
            <a:off x="1972647" y="6108173"/>
            <a:ext cx="5314517" cy="365125"/>
          </a:xfrm>
        </p:spPr>
        <p:txBody>
          <a:bodyPr/>
          <a:lstStyle/>
          <a:p>
            <a:endParaRPr lang="en-US" dirty="0"/>
          </a:p>
        </p:txBody>
      </p:sp>
      <p:sp>
        <p:nvSpPr>
          <p:cNvPr id="6" name="Slide Number Placeholder 5"/>
          <p:cNvSpPr>
            <a:spLocks noGrp="1"/>
          </p:cNvSpPr>
          <p:nvPr>
            <p:ph type="sldNum" sz="quarter" idx="12"/>
          </p:nvPr>
        </p:nvSpPr>
        <p:spPr>
          <a:xfrm>
            <a:off x="8258967" y="6108173"/>
            <a:ext cx="427833" cy="365125"/>
          </a:xfrm>
        </p:spPr>
        <p:txBody>
          <a:bodyPr/>
          <a:lstStyle/>
          <a:p>
            <a:fld id="{3A77F2A7-E92B-0449-A52D-E14B40BB1BBE}" type="slidenum">
              <a:rPr lang="en-US" smtClean="0"/>
              <a:t>‹#›</a:t>
            </a:fld>
            <a:endParaRPr lang="en-US" dirty="0"/>
          </a:p>
        </p:txBody>
      </p:sp>
    </p:spTree>
    <p:extLst>
      <p:ext uri="{BB962C8B-B14F-4D97-AF65-F5344CB8AC3E}">
        <p14:creationId xmlns:p14="http://schemas.microsoft.com/office/powerpoint/2010/main" val="4245896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F9193F-DFC0-4B42-9C2F-6F02DADB4AA0}" type="datetimeFigureOut">
              <a:rPr lang="en-US" smtClean="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273317" y="6116070"/>
            <a:ext cx="413483" cy="365125"/>
          </a:xfrm>
        </p:spPr>
        <p:txBody>
          <a:bodyPr/>
          <a:lstStyle/>
          <a:p>
            <a:fld id="{3A77F2A7-E92B-0449-A52D-E14B40BB1BBE}" type="slidenum">
              <a:rPr lang="en-US" smtClean="0"/>
              <a:t>‹#›</a:t>
            </a:fld>
            <a:endParaRPr lang="en-US" dirty="0"/>
          </a:p>
        </p:txBody>
      </p:sp>
    </p:spTree>
    <p:extLst>
      <p:ext uri="{BB962C8B-B14F-4D97-AF65-F5344CB8AC3E}">
        <p14:creationId xmlns:p14="http://schemas.microsoft.com/office/powerpoint/2010/main" val="682610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AF9193F-DFC0-4B42-9C2F-6F02DADB4AA0}" type="datetimeFigureOut">
              <a:rPr lang="en-US" smtClean="0"/>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77F2A7-E92B-0449-A52D-E14B40BB1BBE}" type="slidenum">
              <a:rPr lang="en-US" smtClean="0"/>
              <a:t>‹#›</a:t>
            </a:fld>
            <a:endParaRPr lang="en-US" dirty="0"/>
          </a:p>
        </p:txBody>
      </p:sp>
    </p:spTree>
    <p:extLst>
      <p:ext uri="{BB962C8B-B14F-4D97-AF65-F5344CB8AC3E}">
        <p14:creationId xmlns:p14="http://schemas.microsoft.com/office/powerpoint/2010/main" val="977187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AF9193F-DFC0-4B42-9C2F-6F02DADB4AA0}" type="datetimeFigureOut">
              <a:rPr lang="en-US" smtClean="0"/>
              <a:t>3/5/2018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77F2A7-E92B-0449-A52D-E14B40BB1BBE}" type="slidenum">
              <a:rPr lang="en-US" smtClean="0"/>
              <a:t>‹#›</a:t>
            </a:fld>
            <a:endParaRPr lang="en-US" dirty="0"/>
          </a:p>
        </p:txBody>
      </p:sp>
    </p:spTree>
    <p:extLst>
      <p:ext uri="{BB962C8B-B14F-4D97-AF65-F5344CB8AC3E}">
        <p14:creationId xmlns:p14="http://schemas.microsoft.com/office/powerpoint/2010/main" val="2737043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AF9193F-DFC0-4B42-9C2F-6F02DADB4AA0}" type="datetimeFigureOut">
              <a:rPr lang="en-US" smtClean="0"/>
              <a:t>3/5/2018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77F2A7-E92B-0449-A52D-E14B40BB1BBE}" type="slidenum">
              <a:rPr lang="en-US" smtClean="0"/>
              <a:t>‹#›</a:t>
            </a:fld>
            <a:endParaRPr lang="en-US" dirty="0"/>
          </a:p>
        </p:txBody>
      </p:sp>
    </p:spTree>
    <p:extLst>
      <p:ext uri="{BB962C8B-B14F-4D97-AF65-F5344CB8AC3E}">
        <p14:creationId xmlns:p14="http://schemas.microsoft.com/office/powerpoint/2010/main" val="2520735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F9193F-DFC0-4B42-9C2F-6F02DADB4AA0}" type="datetimeFigureOut">
              <a:rPr lang="en-US" smtClean="0"/>
              <a:t>3/5/2018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77F2A7-E92B-0449-A52D-E14B40BB1BBE}" type="slidenum">
              <a:rPr lang="en-US" smtClean="0"/>
              <a:t>‹#›</a:t>
            </a:fld>
            <a:endParaRPr lang="en-US" dirty="0"/>
          </a:p>
        </p:txBody>
      </p:sp>
    </p:spTree>
    <p:extLst>
      <p:ext uri="{BB962C8B-B14F-4D97-AF65-F5344CB8AC3E}">
        <p14:creationId xmlns:p14="http://schemas.microsoft.com/office/powerpoint/2010/main" val="3405882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F9193F-DFC0-4B42-9C2F-6F02DADB4AA0}" type="datetimeFigureOut">
              <a:rPr lang="en-US" smtClean="0"/>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77F2A7-E92B-0449-A52D-E14B40BB1BBE}" type="slidenum">
              <a:rPr lang="en-US" smtClean="0"/>
              <a:t>‹#›</a:t>
            </a:fld>
            <a:endParaRPr lang="en-US" dirty="0"/>
          </a:p>
        </p:txBody>
      </p:sp>
    </p:spTree>
    <p:extLst>
      <p:ext uri="{BB962C8B-B14F-4D97-AF65-F5344CB8AC3E}">
        <p14:creationId xmlns:p14="http://schemas.microsoft.com/office/powerpoint/2010/main" val="3608510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F9193F-DFC0-4B42-9C2F-6F02DADB4AA0}" type="datetimeFigureOut">
              <a:rPr lang="en-US" smtClean="0"/>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77F2A7-E92B-0449-A52D-E14B40BB1BBE}" type="slidenum">
              <a:rPr lang="en-US" smtClean="0"/>
              <a:t>‹#›</a:t>
            </a:fld>
            <a:endParaRPr lang="en-US" dirty="0"/>
          </a:p>
        </p:txBody>
      </p:sp>
    </p:spTree>
    <p:extLst>
      <p:ext uri="{BB962C8B-B14F-4D97-AF65-F5344CB8AC3E}">
        <p14:creationId xmlns:p14="http://schemas.microsoft.com/office/powerpoint/2010/main" val="3941368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AF9193F-DFC0-4B42-9C2F-6F02DADB4AA0}" type="datetimeFigureOut">
              <a:rPr lang="en-US" smtClean="0"/>
              <a:t>3/5/2018</a:t>
            </a:fld>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77F2A7-E92B-0449-A52D-E14B40BB1BBE}" type="slidenum">
              <a:rPr lang="en-US" smtClean="0"/>
              <a:t>‹#›</a:t>
            </a:fld>
            <a:endParaRPr lang="en-US" dirty="0"/>
          </a:p>
        </p:txBody>
      </p:sp>
    </p:spTree>
    <p:extLst>
      <p:ext uri="{BB962C8B-B14F-4D97-AF65-F5344CB8AC3E}">
        <p14:creationId xmlns:p14="http://schemas.microsoft.com/office/powerpoint/2010/main" val="107971578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tif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http://56ab8f3ba9bdd574fe36-43c4012dcbf8f9f0863b6d682e183a2e.r94.cf1.rackcdn.com/2013/03/lab-rat.jpg" title="photo: rat"/>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344143" y="3375117"/>
            <a:ext cx="2135282" cy="1577340"/>
          </a:xfrm>
          <a:prstGeom prst="rect">
            <a:avLst/>
          </a:prstGeom>
          <a:ln>
            <a:noFill/>
          </a:ln>
          <a:effectLst>
            <a:softEdge rad="112500"/>
          </a:effectLst>
        </p:spPr>
      </p:pic>
      <p:sp>
        <p:nvSpPr>
          <p:cNvPr id="2" name="Title 1"/>
          <p:cNvSpPr>
            <a:spLocks noGrp="1"/>
          </p:cNvSpPr>
          <p:nvPr>
            <p:ph type="ctrTitle"/>
          </p:nvPr>
        </p:nvSpPr>
        <p:spPr>
          <a:xfrm>
            <a:off x="2196300" y="1341459"/>
            <a:ext cx="6430967" cy="1638300"/>
          </a:xfrm>
        </p:spPr>
        <p:txBody>
          <a:bodyPr>
            <a:normAutofit fontScale="90000"/>
          </a:bodyPr>
          <a:lstStyle/>
          <a:p>
            <a:r>
              <a:rPr lang="en-US" b="1" dirty="0" smtClean="0"/>
              <a:t>Pain, Distress and Humane Endpoints</a:t>
            </a:r>
            <a:endParaRPr lang="en-US" b="1" dirty="0"/>
          </a:p>
        </p:txBody>
      </p:sp>
      <p:sp>
        <p:nvSpPr>
          <p:cNvPr id="3" name="Subtitle 2"/>
          <p:cNvSpPr>
            <a:spLocks noGrp="1"/>
          </p:cNvSpPr>
          <p:nvPr>
            <p:ph type="subTitle" idx="1"/>
          </p:nvPr>
        </p:nvSpPr>
        <p:spPr>
          <a:xfrm>
            <a:off x="3386533" y="3638550"/>
            <a:ext cx="5240734" cy="2362200"/>
          </a:xfrm>
        </p:spPr>
        <p:txBody>
          <a:bodyPr>
            <a:normAutofit fontScale="92500" lnSpcReduction="10000"/>
          </a:bodyPr>
          <a:lstStyle/>
          <a:p>
            <a:r>
              <a:rPr lang="en-US" sz="1800" b="1" dirty="0"/>
              <a:t>Stephanie Cook</a:t>
            </a:r>
          </a:p>
          <a:p>
            <a:r>
              <a:rPr lang="en-US" sz="1800" b="1" dirty="0"/>
              <a:t>Rachel Feldman</a:t>
            </a:r>
          </a:p>
          <a:p>
            <a:r>
              <a:rPr lang="en-US" sz="1800" b="1" dirty="0"/>
              <a:t>Noel Ramsey</a:t>
            </a:r>
          </a:p>
          <a:p>
            <a:r>
              <a:rPr lang="en-US" sz="1800" b="1" dirty="0"/>
              <a:t>Cody </a:t>
            </a:r>
            <a:r>
              <a:rPr lang="en-US" sz="1800" b="1" dirty="0" err="1"/>
              <a:t>Yager</a:t>
            </a:r>
            <a:endParaRPr lang="en-US" sz="1800" b="1" dirty="0"/>
          </a:p>
          <a:p>
            <a:r>
              <a:rPr lang="en-US" sz="1800" b="1" dirty="0"/>
              <a:t>Group 5 “The Fun Table”</a:t>
            </a:r>
          </a:p>
          <a:p>
            <a:r>
              <a:rPr lang="en-US" sz="2400" dirty="0"/>
              <a:t>ICARE TTI: May 1-4, 2017</a:t>
            </a:r>
          </a:p>
          <a:p>
            <a:endParaRPr lang="en-US" sz="2400" dirty="0"/>
          </a:p>
          <a:p>
            <a:endParaRPr lang="en-US" sz="2400" dirty="0"/>
          </a:p>
        </p:txBody>
      </p:sp>
    </p:spTree>
    <p:extLst>
      <p:ext uri="{BB962C8B-B14F-4D97-AF65-F5344CB8AC3E}">
        <p14:creationId xmlns:p14="http://schemas.microsoft.com/office/powerpoint/2010/main" val="1020731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able: Category B, C, D, and E. Level of Pain/Distress. Examples."/>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067411" y="2054878"/>
            <a:ext cx="5884164" cy="3694176"/>
          </a:xfrm>
          <a:prstGeom prst="rect">
            <a:avLst/>
          </a:prstGeom>
        </p:spPr>
      </p:pic>
      <p:sp>
        <p:nvSpPr>
          <p:cNvPr id="2" name="Title 1"/>
          <p:cNvSpPr>
            <a:spLocks noGrp="1"/>
          </p:cNvSpPr>
          <p:nvPr>
            <p:ph type="title"/>
          </p:nvPr>
        </p:nvSpPr>
        <p:spPr>
          <a:xfrm>
            <a:off x="1113234" y="672056"/>
            <a:ext cx="7514035" cy="1285875"/>
          </a:xfrm>
        </p:spPr>
        <p:txBody>
          <a:bodyPr/>
          <a:lstStyle/>
          <a:p>
            <a:pPr algn="ctr"/>
            <a:r>
              <a:rPr lang="en-US" b="1" dirty="0" smtClean="0"/>
              <a:t>Pain and Distress Categories</a:t>
            </a:r>
            <a:endParaRPr lang="en-US" b="1" dirty="0"/>
          </a:p>
        </p:txBody>
      </p:sp>
    </p:spTree>
    <p:extLst>
      <p:ext uri="{BB962C8B-B14F-4D97-AF65-F5344CB8AC3E}">
        <p14:creationId xmlns:p14="http://schemas.microsoft.com/office/powerpoint/2010/main" val="14942435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hoto: guinea pi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1773" y="3043562"/>
            <a:ext cx="2936954" cy="2571264"/>
          </a:xfrm>
          <a:prstGeom prst="rect">
            <a:avLst/>
          </a:prstGeom>
          <a:ln>
            <a:noFill/>
          </a:ln>
          <a:effectLst>
            <a:outerShdw blurRad="190500" algn="tl" rotWithShape="0">
              <a:srgbClr val="000000">
                <a:alpha val="70000"/>
              </a:srgbClr>
            </a:outerShdw>
          </a:effectLst>
        </p:spPr>
      </p:pic>
      <p:sp>
        <p:nvSpPr>
          <p:cNvPr id="2" name="Title 1"/>
          <p:cNvSpPr>
            <a:spLocks noGrp="1"/>
          </p:cNvSpPr>
          <p:nvPr>
            <p:ph type="title"/>
          </p:nvPr>
        </p:nvSpPr>
        <p:spPr/>
        <p:txBody>
          <a:bodyPr>
            <a:normAutofit/>
          </a:bodyPr>
          <a:lstStyle/>
          <a:p>
            <a:r>
              <a:rPr lang="en-US" sz="3300" b="1" dirty="0"/>
              <a:t>ACTIVE LEARNING</a:t>
            </a:r>
          </a:p>
        </p:txBody>
      </p:sp>
      <p:sp>
        <p:nvSpPr>
          <p:cNvPr id="3" name="Content Placeholder 2"/>
          <p:cNvSpPr>
            <a:spLocks noGrp="1"/>
          </p:cNvSpPr>
          <p:nvPr>
            <p:ph idx="1"/>
          </p:nvPr>
        </p:nvSpPr>
        <p:spPr>
          <a:xfrm>
            <a:off x="3088288" y="2336619"/>
            <a:ext cx="3563924" cy="744583"/>
          </a:xfrm>
        </p:spPr>
        <p:txBody>
          <a:bodyPr>
            <a:normAutofit/>
          </a:bodyPr>
          <a:lstStyle/>
          <a:p>
            <a:r>
              <a:rPr lang="en-US" sz="3000" dirty="0"/>
              <a:t>C</a:t>
            </a:r>
            <a:r>
              <a:rPr lang="en-US" sz="3000"/>
              <a:t>oncept </a:t>
            </a:r>
            <a:r>
              <a:rPr lang="en-US" sz="3000" dirty="0"/>
              <a:t>Mapping</a:t>
            </a:r>
          </a:p>
        </p:txBody>
      </p:sp>
    </p:spTree>
    <p:extLst>
      <p:ext uri="{BB962C8B-B14F-4D97-AF65-F5344CB8AC3E}">
        <p14:creationId xmlns:p14="http://schemas.microsoft.com/office/powerpoint/2010/main" val="17446967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hoto: mouse"/>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823386" y="3813174"/>
            <a:ext cx="2651834" cy="2366969"/>
          </a:xfrm>
          <a:prstGeom prst="rect">
            <a:avLst/>
          </a:prstGeom>
          <a:ln>
            <a:noFill/>
          </a:ln>
          <a:effectLst>
            <a:softEdge rad="112500"/>
          </a:effectLst>
        </p:spPr>
      </p:pic>
      <p:sp>
        <p:nvSpPr>
          <p:cNvPr id="2" name="Title 1"/>
          <p:cNvSpPr>
            <a:spLocks noGrp="1"/>
          </p:cNvSpPr>
          <p:nvPr>
            <p:ph type="title"/>
          </p:nvPr>
        </p:nvSpPr>
        <p:spPr/>
        <p:txBody>
          <a:bodyPr>
            <a:normAutofit/>
          </a:bodyPr>
          <a:lstStyle/>
          <a:p>
            <a:r>
              <a:rPr lang="en-US" sz="3300" b="1" dirty="0"/>
              <a:t>Definition of Humane Endpoints</a:t>
            </a:r>
          </a:p>
        </p:txBody>
      </p:sp>
      <p:sp>
        <p:nvSpPr>
          <p:cNvPr id="3" name="Text Placeholder 2"/>
          <p:cNvSpPr>
            <a:spLocks noGrp="1"/>
          </p:cNvSpPr>
          <p:nvPr>
            <p:ph type="body" idx="1"/>
          </p:nvPr>
        </p:nvSpPr>
        <p:spPr>
          <a:xfrm>
            <a:off x="1567655" y="2593975"/>
            <a:ext cx="6605191" cy="1063625"/>
          </a:xfrm>
        </p:spPr>
        <p:txBody>
          <a:bodyPr/>
          <a:lstStyle/>
          <a:p>
            <a:r>
              <a:rPr lang="en-US" sz="3000" baseline="-25000" dirty="0">
                <a:solidFill>
                  <a:schemeClr val="tx1"/>
                </a:solidFill>
              </a:rPr>
              <a:t>The earliest scientifically justified point at which pain or distress can be prevented while meeting the scientific aims of the study. (NIH/ARAC)</a:t>
            </a:r>
          </a:p>
        </p:txBody>
      </p:sp>
    </p:spTree>
    <p:extLst>
      <p:ext uri="{BB962C8B-B14F-4D97-AF65-F5344CB8AC3E}">
        <p14:creationId xmlns:p14="http://schemas.microsoft.com/office/powerpoint/2010/main" val="6837396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s://media.mnn.com/assets/images/2012/09/gmo%20rats.jpg.560x0_q80_crop-smart.jpg" title="Photos: rats with tumors"/>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200220" y="4907089"/>
            <a:ext cx="3388195" cy="1892315"/>
          </a:xfrm>
          <a:prstGeom prst="rect">
            <a:avLst/>
          </a:prstGeom>
          <a:ln>
            <a:noFill/>
          </a:ln>
          <a:effectLst>
            <a:softEdge rad="112500"/>
          </a:effectLst>
        </p:spPr>
      </p:pic>
      <p:sp>
        <p:nvSpPr>
          <p:cNvPr id="2" name="Title 1"/>
          <p:cNvSpPr>
            <a:spLocks noGrp="1"/>
          </p:cNvSpPr>
          <p:nvPr>
            <p:ph type="title"/>
          </p:nvPr>
        </p:nvSpPr>
        <p:spPr>
          <a:xfrm>
            <a:off x="1113234" y="161060"/>
            <a:ext cx="7514035" cy="1366798"/>
          </a:xfrm>
        </p:spPr>
        <p:txBody>
          <a:bodyPr/>
          <a:lstStyle/>
          <a:p>
            <a:r>
              <a:rPr lang="en-US" b="1" dirty="0" smtClean="0"/>
              <a:t>What can be used as a humane endpoint?</a:t>
            </a:r>
            <a:endParaRPr lang="en-US" b="1" dirty="0"/>
          </a:p>
        </p:txBody>
      </p:sp>
      <p:sp>
        <p:nvSpPr>
          <p:cNvPr id="7" name="Content Placeholder 6"/>
          <p:cNvSpPr>
            <a:spLocks noGrp="1"/>
          </p:cNvSpPr>
          <p:nvPr>
            <p:ph idx="1"/>
          </p:nvPr>
        </p:nvSpPr>
        <p:spPr>
          <a:xfrm>
            <a:off x="1113235" y="1787570"/>
            <a:ext cx="7843730" cy="3803000"/>
          </a:xfrm>
        </p:spPr>
        <p:txBody>
          <a:bodyPr>
            <a:noAutofit/>
          </a:bodyPr>
          <a:lstStyle/>
          <a:p>
            <a:pPr>
              <a:spcBef>
                <a:spcPts val="0"/>
              </a:spcBef>
              <a:spcAft>
                <a:spcPts val="400"/>
              </a:spcAft>
            </a:pPr>
            <a:r>
              <a:rPr lang="en-US" dirty="0" smtClean="0"/>
              <a:t>Weight loss – Ex. 20%</a:t>
            </a:r>
          </a:p>
          <a:p>
            <a:pPr>
              <a:spcBef>
                <a:spcPts val="0"/>
              </a:spcBef>
              <a:spcAft>
                <a:spcPts val="400"/>
              </a:spcAft>
            </a:pPr>
            <a:r>
              <a:rPr lang="en-US" dirty="0" smtClean="0"/>
              <a:t>Won’t or can’t eat/drink:  1 day, 2 days, what’s appropriate to species</a:t>
            </a:r>
          </a:p>
          <a:p>
            <a:pPr>
              <a:spcBef>
                <a:spcPts val="0"/>
              </a:spcBef>
              <a:spcAft>
                <a:spcPts val="400"/>
              </a:spcAft>
            </a:pPr>
            <a:r>
              <a:rPr lang="en-US" dirty="0"/>
              <a:t> </a:t>
            </a:r>
            <a:r>
              <a:rPr lang="en-US" dirty="0" smtClean="0"/>
              <a:t>Behavioral:  Ex. Clinical Scoring sheet</a:t>
            </a:r>
          </a:p>
          <a:p>
            <a:pPr>
              <a:spcBef>
                <a:spcPts val="0"/>
              </a:spcBef>
              <a:spcAft>
                <a:spcPts val="400"/>
              </a:spcAft>
            </a:pPr>
            <a:r>
              <a:rPr lang="en-US" dirty="0" smtClean="0"/>
              <a:t>Elevated body temperature</a:t>
            </a:r>
          </a:p>
          <a:p>
            <a:pPr>
              <a:spcBef>
                <a:spcPts val="0"/>
              </a:spcBef>
              <a:spcAft>
                <a:spcPts val="400"/>
              </a:spcAft>
            </a:pPr>
            <a:r>
              <a:rPr lang="en-US" dirty="0" smtClean="0"/>
              <a:t>Abnormal neurological movement – twitching, paralysis, inability to stand</a:t>
            </a:r>
          </a:p>
          <a:p>
            <a:pPr>
              <a:spcBef>
                <a:spcPts val="0"/>
              </a:spcBef>
              <a:spcAft>
                <a:spcPts val="400"/>
              </a:spcAft>
            </a:pPr>
            <a:r>
              <a:rPr lang="en-US" dirty="0" smtClean="0"/>
              <a:t>Respiratory distress, diarrhea, hunched posture, lethargy</a:t>
            </a:r>
          </a:p>
          <a:p>
            <a:pPr>
              <a:spcBef>
                <a:spcPts val="0"/>
              </a:spcBef>
              <a:spcAft>
                <a:spcPts val="400"/>
              </a:spcAft>
            </a:pPr>
            <a:r>
              <a:rPr lang="en-US" dirty="0"/>
              <a:t>Tumor </a:t>
            </a:r>
            <a:r>
              <a:rPr lang="en-US" dirty="0" smtClean="0"/>
              <a:t>size</a:t>
            </a:r>
          </a:p>
          <a:p>
            <a:pPr>
              <a:spcBef>
                <a:spcPts val="0"/>
              </a:spcBef>
              <a:spcAft>
                <a:spcPts val="400"/>
              </a:spcAft>
            </a:pPr>
            <a:r>
              <a:rPr lang="en-US" dirty="0" err="1" smtClean="0"/>
              <a:t>Moribundity</a:t>
            </a:r>
            <a:endParaRPr lang="en-US" dirty="0"/>
          </a:p>
        </p:txBody>
      </p:sp>
    </p:spTree>
    <p:extLst>
      <p:ext uri="{BB962C8B-B14F-4D97-AF65-F5344CB8AC3E}">
        <p14:creationId xmlns:p14="http://schemas.microsoft.com/office/powerpoint/2010/main" val="13346272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528" y="857250"/>
            <a:ext cx="7514035" cy="1099297"/>
          </a:xfrm>
        </p:spPr>
        <p:txBody>
          <a:bodyPr>
            <a:normAutofit/>
          </a:bodyPr>
          <a:lstStyle/>
          <a:p>
            <a:r>
              <a:rPr lang="en-US" sz="3300" b="1" dirty="0"/>
              <a:t>ACTIVE LEARNING</a:t>
            </a:r>
          </a:p>
        </p:txBody>
      </p:sp>
      <p:sp>
        <p:nvSpPr>
          <p:cNvPr id="3" name="Content Placeholder 2"/>
          <p:cNvSpPr>
            <a:spLocks noGrp="1"/>
          </p:cNvSpPr>
          <p:nvPr>
            <p:ph idx="1"/>
          </p:nvPr>
        </p:nvSpPr>
        <p:spPr>
          <a:xfrm>
            <a:off x="2766349" y="2067485"/>
            <a:ext cx="3294913" cy="3792071"/>
          </a:xfrm>
        </p:spPr>
        <p:txBody>
          <a:bodyPr>
            <a:normAutofit fontScale="77500" lnSpcReduction="20000"/>
          </a:bodyPr>
          <a:lstStyle/>
          <a:p>
            <a:r>
              <a:rPr lang="en-US" sz="3150" u="sng" dirty="0" err="1"/>
              <a:t>Consensogram</a:t>
            </a:r>
            <a:endParaRPr lang="en-US" sz="3150" u="sng" dirty="0"/>
          </a:p>
          <a:p>
            <a:pPr lvl="1"/>
            <a:r>
              <a:rPr lang="en-US" sz="2700" dirty="0"/>
              <a:t>Drinking</a:t>
            </a:r>
          </a:p>
          <a:p>
            <a:pPr lvl="1"/>
            <a:r>
              <a:rPr lang="en-US" sz="2700" dirty="0"/>
              <a:t>Half closed eyes</a:t>
            </a:r>
          </a:p>
          <a:p>
            <a:pPr lvl="1"/>
            <a:r>
              <a:rPr lang="en-US" sz="2700" dirty="0"/>
              <a:t>20% weight loss</a:t>
            </a:r>
          </a:p>
          <a:p>
            <a:pPr lvl="1"/>
            <a:r>
              <a:rPr lang="en-US" sz="2700" dirty="0"/>
              <a:t>Vocalization</a:t>
            </a:r>
          </a:p>
          <a:p>
            <a:pPr lvl="1"/>
            <a:r>
              <a:rPr lang="en-US" sz="2700" dirty="0"/>
              <a:t>Writhing</a:t>
            </a:r>
          </a:p>
          <a:p>
            <a:pPr lvl="1"/>
            <a:r>
              <a:rPr lang="en-US" sz="2700" dirty="0"/>
              <a:t>Self-mutilation</a:t>
            </a:r>
          </a:p>
          <a:p>
            <a:pPr lvl="1"/>
            <a:r>
              <a:rPr lang="en-US" sz="2700" dirty="0"/>
              <a:t>Nesting behavior</a:t>
            </a:r>
          </a:p>
          <a:p>
            <a:pPr lvl="1"/>
            <a:r>
              <a:rPr lang="en-US" sz="2700" dirty="0"/>
              <a:t>Moribund</a:t>
            </a:r>
          </a:p>
        </p:txBody>
      </p:sp>
    </p:spTree>
    <p:extLst>
      <p:ext uri="{BB962C8B-B14F-4D97-AF65-F5344CB8AC3E}">
        <p14:creationId xmlns:p14="http://schemas.microsoft.com/office/powerpoint/2010/main" val="6115560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tp://www.kongyuensing.com/pic/20080308Hamster_Dwarf_2_years_Large_Fat_Tumour_Anaesthesia_ToaPayohVets.j"/>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380019" y="4660559"/>
            <a:ext cx="2033984" cy="195262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113232" y="428626"/>
            <a:ext cx="7514035" cy="1219200"/>
          </a:xfrm>
        </p:spPr>
        <p:txBody>
          <a:bodyPr>
            <a:normAutofit fontScale="90000"/>
          </a:bodyPr>
          <a:lstStyle/>
          <a:p>
            <a:r>
              <a:rPr lang="en-US" b="1" dirty="0" smtClean="0"/>
              <a:t>POST-ASSESSMENT SCENARIO #1</a:t>
            </a:r>
            <a:endParaRPr lang="en-US" b="1" dirty="0"/>
          </a:p>
        </p:txBody>
      </p:sp>
      <p:sp>
        <p:nvSpPr>
          <p:cNvPr id="3" name="Content Placeholder 2"/>
          <p:cNvSpPr>
            <a:spLocks noGrp="1"/>
          </p:cNvSpPr>
          <p:nvPr>
            <p:ph idx="1"/>
          </p:nvPr>
        </p:nvSpPr>
        <p:spPr>
          <a:xfrm>
            <a:off x="1113233" y="1647826"/>
            <a:ext cx="7514035" cy="5123364"/>
          </a:xfrm>
        </p:spPr>
        <p:txBody>
          <a:bodyPr>
            <a:normAutofit fontScale="32500" lnSpcReduction="20000"/>
          </a:bodyPr>
          <a:lstStyle/>
          <a:p>
            <a:r>
              <a:rPr lang="en-US" sz="6200" dirty="0"/>
              <a:t>Various cancer studies involving tumor growth in hamsters could result in differing Humane Use Category classifications. Ex:</a:t>
            </a:r>
          </a:p>
          <a:p>
            <a:pPr lvl="1"/>
            <a:r>
              <a:rPr lang="en-US" sz="6200" dirty="0"/>
              <a:t>SC tumor on back, slow growing, doesn’t impact mobility or cause self mutilation.  </a:t>
            </a:r>
          </a:p>
          <a:p>
            <a:pPr lvl="2"/>
            <a:r>
              <a:rPr lang="en-US" sz="6200" dirty="0"/>
              <a:t>Category C</a:t>
            </a:r>
          </a:p>
          <a:p>
            <a:pPr lvl="1"/>
            <a:r>
              <a:rPr lang="en-US" sz="6200" dirty="0"/>
              <a:t>Breast tumor that may ulcerate if left too long; a larger tumor ulcerates and there is 5% weight loss.  What category is applicable -</a:t>
            </a:r>
          </a:p>
          <a:p>
            <a:pPr lvl="2"/>
            <a:r>
              <a:rPr lang="en-US" sz="6200" dirty="0">
                <a:solidFill>
                  <a:srgbClr val="0070C0"/>
                </a:solidFill>
              </a:rPr>
              <a:t>If the tumor is treated? </a:t>
            </a:r>
          </a:p>
          <a:p>
            <a:pPr lvl="3"/>
            <a:r>
              <a:rPr lang="en-US" sz="6200" dirty="0"/>
              <a:t>Category D</a:t>
            </a:r>
          </a:p>
          <a:p>
            <a:pPr lvl="2"/>
            <a:r>
              <a:rPr lang="en-US" sz="6200" dirty="0">
                <a:solidFill>
                  <a:srgbClr val="0070C0"/>
                </a:solidFill>
              </a:rPr>
              <a:t>If the tumor is left untreated? </a:t>
            </a:r>
          </a:p>
          <a:p>
            <a:pPr lvl="3"/>
            <a:r>
              <a:rPr lang="en-US" sz="6200" dirty="0"/>
              <a:t>Category E</a:t>
            </a:r>
          </a:p>
          <a:p>
            <a:pPr lvl="1"/>
            <a:endParaRPr lang="en-US" sz="5550" dirty="0"/>
          </a:p>
          <a:p>
            <a:pPr lvl="2"/>
            <a:endParaRPr lang="en-US" dirty="0"/>
          </a:p>
        </p:txBody>
      </p:sp>
    </p:spTree>
    <p:extLst>
      <p:ext uri="{BB962C8B-B14F-4D97-AF65-F5344CB8AC3E}">
        <p14:creationId xmlns:p14="http://schemas.microsoft.com/office/powerpoint/2010/main" val="1640340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3234" y="463712"/>
            <a:ext cx="7514035" cy="1828799"/>
          </a:xfrm>
        </p:spPr>
        <p:txBody>
          <a:bodyPr/>
          <a:lstStyle/>
          <a:p>
            <a:r>
              <a:rPr lang="en-US" b="1" dirty="0"/>
              <a:t>POST-ASSESSMENT SCENARIO #</a:t>
            </a:r>
            <a:r>
              <a:rPr lang="en-US" b="1" dirty="0" smtClean="0"/>
              <a:t>1 </a:t>
            </a:r>
            <a:r>
              <a:rPr lang="en-US" b="1" dirty="0" err="1" smtClean="0"/>
              <a:t>con’t</a:t>
            </a:r>
            <a:endParaRPr lang="en-US" b="1" dirty="0"/>
          </a:p>
        </p:txBody>
      </p:sp>
      <p:sp>
        <p:nvSpPr>
          <p:cNvPr id="3" name="Content Placeholder 2"/>
          <p:cNvSpPr>
            <a:spLocks noGrp="1"/>
          </p:cNvSpPr>
          <p:nvPr>
            <p:ph idx="1"/>
          </p:nvPr>
        </p:nvSpPr>
        <p:spPr>
          <a:xfrm>
            <a:off x="1113234" y="2586038"/>
            <a:ext cx="7416062" cy="3513820"/>
          </a:xfrm>
        </p:spPr>
        <p:txBody>
          <a:bodyPr>
            <a:noAutofit/>
          </a:bodyPr>
          <a:lstStyle/>
          <a:p>
            <a:pPr marL="214313" lvl="1"/>
            <a:r>
              <a:rPr lang="en-US" sz="2200" dirty="0"/>
              <a:t>A tumor is injected </a:t>
            </a:r>
            <a:r>
              <a:rPr lang="en-US" sz="2200" dirty="0" err="1"/>
              <a:t>intracardially</a:t>
            </a:r>
            <a:r>
              <a:rPr lang="en-US" sz="2200" dirty="0"/>
              <a:t> and under anesthesia. Tumor is not visible but it is assumed painful. No weight loss is detected, however, the growing tumor is seen by ultrasound. </a:t>
            </a:r>
          </a:p>
          <a:p>
            <a:pPr marL="214313" lvl="1"/>
            <a:r>
              <a:rPr lang="en-US" sz="2200" dirty="0">
                <a:solidFill>
                  <a:srgbClr val="0070C0"/>
                </a:solidFill>
              </a:rPr>
              <a:t>If allowed to grow, should humane endpoints need to be determined? </a:t>
            </a:r>
          </a:p>
          <a:p>
            <a:pPr marL="557213" lvl="2"/>
            <a:r>
              <a:rPr lang="en-US" sz="2200" dirty="0"/>
              <a:t>Yes</a:t>
            </a:r>
          </a:p>
          <a:p>
            <a:pPr marL="214313" lvl="1"/>
            <a:r>
              <a:rPr lang="en-US" sz="2200" dirty="0">
                <a:solidFill>
                  <a:srgbClr val="0070C0"/>
                </a:solidFill>
              </a:rPr>
              <a:t>What category would you place these animals into?  </a:t>
            </a:r>
          </a:p>
          <a:p>
            <a:pPr marL="557213" lvl="2"/>
            <a:r>
              <a:rPr lang="en-US" sz="2200" dirty="0"/>
              <a:t>Category E</a:t>
            </a:r>
          </a:p>
          <a:p>
            <a:endParaRPr lang="en-US" sz="2200" dirty="0"/>
          </a:p>
        </p:txBody>
      </p:sp>
    </p:spTree>
    <p:extLst>
      <p:ext uri="{BB962C8B-B14F-4D97-AF65-F5344CB8AC3E}">
        <p14:creationId xmlns:p14="http://schemas.microsoft.com/office/powerpoint/2010/main" val="1406840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3234" y="371476"/>
            <a:ext cx="7514035" cy="1200150"/>
          </a:xfrm>
        </p:spPr>
        <p:txBody>
          <a:bodyPr>
            <a:normAutofit fontScale="90000"/>
          </a:bodyPr>
          <a:lstStyle/>
          <a:p>
            <a:r>
              <a:rPr lang="en-US" b="1" dirty="0" smtClean="0"/>
              <a:t>POST-ASSESSMENT SCENARIO #2</a:t>
            </a:r>
            <a:endParaRPr lang="en-US" b="1" dirty="0"/>
          </a:p>
        </p:txBody>
      </p:sp>
      <p:sp>
        <p:nvSpPr>
          <p:cNvPr id="3" name="Content Placeholder 2"/>
          <p:cNvSpPr>
            <a:spLocks noGrp="1"/>
          </p:cNvSpPr>
          <p:nvPr>
            <p:ph idx="1"/>
          </p:nvPr>
        </p:nvSpPr>
        <p:spPr>
          <a:xfrm>
            <a:off x="1113234" y="1770564"/>
            <a:ext cx="7514035" cy="4595512"/>
          </a:xfrm>
        </p:spPr>
        <p:txBody>
          <a:bodyPr>
            <a:noAutofit/>
          </a:bodyPr>
          <a:lstStyle/>
          <a:p>
            <a:pPr>
              <a:spcBef>
                <a:spcPts val="0"/>
              </a:spcBef>
            </a:pPr>
            <a:r>
              <a:rPr lang="en-US" dirty="0" smtClean="0"/>
              <a:t>Experimental Autoimmune Encephalomyelitis (EAE) model in mice. 	</a:t>
            </a:r>
          </a:p>
          <a:p>
            <a:pPr lvl="1"/>
            <a:r>
              <a:rPr lang="en-US" dirty="0"/>
              <a:t>Mice will be injected with a compound that induces hind limb paralysis that they may or may not recover from.  These animals will not experience pain but will experience distress. These animals will only be able to reach food and water when placed on the floor of the cage yet there will be weight loss of 20%. There is a possibility that animals will self-injure. </a:t>
            </a:r>
          </a:p>
          <a:p>
            <a:pPr lvl="1"/>
            <a:r>
              <a:rPr lang="en-US" dirty="0">
                <a:solidFill>
                  <a:srgbClr val="0070C0"/>
                </a:solidFill>
              </a:rPr>
              <a:t>Should this model utilize a scoring system to determine humane endpoints?</a:t>
            </a:r>
          </a:p>
        </p:txBody>
      </p:sp>
    </p:spTree>
    <p:extLst>
      <p:ext uri="{BB962C8B-B14F-4D97-AF65-F5344CB8AC3E}">
        <p14:creationId xmlns:p14="http://schemas.microsoft.com/office/powerpoint/2010/main" val="10151419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hoto: man with wi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5400000">
            <a:off x="1911916" y="1038428"/>
            <a:ext cx="1796210" cy="1971450"/>
          </a:xfrm>
          <a:prstGeom prst="rect">
            <a:avLst/>
          </a:prstGeom>
          <a:ln>
            <a:noFill/>
          </a:ln>
          <a:effectLst>
            <a:softEdge rad="112500"/>
          </a:effectLst>
        </p:spPr>
      </p:pic>
      <p:sp>
        <p:nvSpPr>
          <p:cNvPr id="2" name="Title 1"/>
          <p:cNvSpPr>
            <a:spLocks noGrp="1"/>
          </p:cNvSpPr>
          <p:nvPr>
            <p:ph type="title"/>
          </p:nvPr>
        </p:nvSpPr>
        <p:spPr>
          <a:xfrm>
            <a:off x="3795746" y="1628775"/>
            <a:ext cx="3266090" cy="962025"/>
          </a:xfrm>
        </p:spPr>
        <p:txBody>
          <a:bodyPr>
            <a:normAutofit fontScale="90000"/>
          </a:bodyPr>
          <a:lstStyle/>
          <a:p>
            <a:r>
              <a:rPr lang="en-US" b="1" dirty="0" smtClean="0"/>
              <a:t>CONCLUSION</a:t>
            </a:r>
            <a:endParaRPr lang="en-US" b="1" dirty="0"/>
          </a:p>
        </p:txBody>
      </p:sp>
      <p:sp>
        <p:nvSpPr>
          <p:cNvPr id="3" name="TextBox 2"/>
          <p:cNvSpPr>
            <a:spLocks noGrp="1"/>
          </p:cNvSpPr>
          <p:nvPr>
            <p:ph idx="1"/>
          </p:nvPr>
        </p:nvSpPr>
        <p:spPr>
          <a:xfrm>
            <a:off x="1824297" y="3519202"/>
            <a:ext cx="6961038" cy="2469731"/>
          </a:xfrm>
        </p:spPr>
        <p:txBody>
          <a:bodyPr>
            <a:noAutofit/>
          </a:bodyPr>
          <a:lstStyle/>
          <a:p>
            <a:pPr marL="0" indent="0">
              <a:buNone/>
            </a:pPr>
            <a:endParaRPr lang="en-US" sz="2400" dirty="0"/>
          </a:p>
          <a:p>
            <a:pPr marL="0" indent="0">
              <a:buNone/>
            </a:pPr>
            <a:r>
              <a:rPr lang="en-US" sz="2400" b="1" dirty="0"/>
              <a:t>OBJECTIVES</a:t>
            </a:r>
            <a:endParaRPr lang="en-US" sz="2400" dirty="0"/>
          </a:p>
          <a:p>
            <a:pPr marL="0" indent="0">
              <a:buNone/>
            </a:pPr>
            <a:r>
              <a:rPr lang="en-US" sz="2400" b="1" u="sng" dirty="0"/>
              <a:t>Identify</a:t>
            </a:r>
            <a:r>
              <a:rPr lang="en-US" sz="2400" dirty="0"/>
              <a:t> pain and distress in rodents (USDA and non-USDA).</a:t>
            </a:r>
          </a:p>
          <a:p>
            <a:pPr marL="0" indent="0">
              <a:buNone/>
            </a:pPr>
            <a:r>
              <a:rPr lang="en-US" sz="2400" b="1" u="sng" dirty="0"/>
              <a:t>Categorize</a:t>
            </a:r>
            <a:r>
              <a:rPr lang="en-US" sz="2400" dirty="0"/>
              <a:t> pain and distress levels appropriately.</a:t>
            </a:r>
          </a:p>
          <a:p>
            <a:pPr marL="0" indent="0">
              <a:buNone/>
            </a:pPr>
            <a:r>
              <a:rPr lang="en-US" sz="2400" b="1" u="sng" dirty="0"/>
              <a:t>Formulate</a:t>
            </a:r>
            <a:r>
              <a:rPr lang="en-US" sz="2400" dirty="0"/>
              <a:t> relevant humane endpoints.</a:t>
            </a:r>
          </a:p>
          <a:p>
            <a:pPr marL="0" indent="0">
              <a:buNone/>
            </a:pPr>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16820632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artoon: lab rat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5914" y="2446700"/>
            <a:ext cx="4361995" cy="2446973"/>
          </a:xfrm>
          <a:prstGeom prst="rect">
            <a:avLst/>
          </a:prstGeom>
        </p:spPr>
      </p:pic>
      <p:sp>
        <p:nvSpPr>
          <p:cNvPr id="2" name="Title 1"/>
          <p:cNvSpPr>
            <a:spLocks noGrp="1"/>
          </p:cNvSpPr>
          <p:nvPr>
            <p:ph type="title"/>
          </p:nvPr>
        </p:nvSpPr>
        <p:spPr/>
        <p:txBody>
          <a:bodyPr>
            <a:normAutofit/>
          </a:bodyPr>
          <a:lstStyle/>
          <a:p>
            <a:r>
              <a:rPr lang="en-US" sz="2700" b="1" dirty="0"/>
              <a:t>Special Thanks to Lynn Anderson and Pat Brown for all of your support with this project!</a:t>
            </a:r>
          </a:p>
        </p:txBody>
      </p:sp>
      <p:sp>
        <p:nvSpPr>
          <p:cNvPr id="5" name="Content Placeholder 4"/>
          <p:cNvSpPr>
            <a:spLocks noGrp="1"/>
          </p:cNvSpPr>
          <p:nvPr>
            <p:ph idx="1"/>
          </p:nvPr>
        </p:nvSpPr>
        <p:spPr>
          <a:xfrm>
            <a:off x="2936898" y="4901972"/>
            <a:ext cx="3795136" cy="1006520"/>
          </a:xfrm>
        </p:spPr>
        <p:txBody>
          <a:bodyPr/>
          <a:lstStyle/>
          <a:p>
            <a:r>
              <a:rPr lang="en-US" b="1" dirty="0" smtClean="0"/>
              <a:t>Stephanie, Noel, Rachel and Cody</a:t>
            </a:r>
            <a:endParaRPr lang="en-US" b="1" dirty="0"/>
          </a:p>
        </p:txBody>
      </p:sp>
    </p:spTree>
    <p:extLst>
      <p:ext uri="{BB962C8B-B14F-4D97-AF65-F5344CB8AC3E}">
        <p14:creationId xmlns:p14="http://schemas.microsoft.com/office/powerpoint/2010/main" val="451345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3234" y="452542"/>
            <a:ext cx="7514035" cy="1289304"/>
          </a:xfrm>
        </p:spPr>
        <p:txBody>
          <a:bodyPr>
            <a:normAutofit fontScale="90000"/>
          </a:bodyPr>
          <a:lstStyle/>
          <a:p>
            <a:r>
              <a:rPr lang="en-US" b="1" dirty="0"/>
              <a:t>Audience – PIs writing protocols for the </a:t>
            </a:r>
            <a:r>
              <a:rPr lang="en-US" b="1" dirty="0" smtClean="0"/>
              <a:t>first </a:t>
            </a:r>
            <a:r>
              <a:rPr lang="en-US" b="1" dirty="0"/>
              <a:t>time</a:t>
            </a:r>
          </a:p>
        </p:txBody>
      </p:sp>
      <p:sp>
        <p:nvSpPr>
          <p:cNvPr id="3" name="Content Placeholder 2"/>
          <p:cNvSpPr>
            <a:spLocks noGrp="1"/>
          </p:cNvSpPr>
          <p:nvPr>
            <p:ph idx="1"/>
          </p:nvPr>
        </p:nvSpPr>
        <p:spPr>
          <a:xfrm>
            <a:off x="1264109" y="2219053"/>
            <a:ext cx="7514035" cy="3438797"/>
          </a:xfrm>
        </p:spPr>
        <p:txBody>
          <a:bodyPr>
            <a:normAutofit/>
          </a:bodyPr>
          <a:lstStyle/>
          <a:p>
            <a:r>
              <a:rPr lang="en-US" sz="2100" b="1" dirty="0"/>
              <a:t>GOAL</a:t>
            </a:r>
          </a:p>
          <a:p>
            <a:pPr lvl="1"/>
            <a:r>
              <a:rPr lang="en-US" sz="2100" dirty="0"/>
              <a:t>Understand the concepts of pain, distress, and humane endpoints in animals. </a:t>
            </a:r>
          </a:p>
          <a:p>
            <a:r>
              <a:rPr lang="en-US" sz="2100" b="1" dirty="0"/>
              <a:t>OBJECTIVES</a:t>
            </a:r>
          </a:p>
          <a:p>
            <a:pPr lvl="1"/>
            <a:r>
              <a:rPr lang="en-US" sz="2100" b="1" u="sng" dirty="0"/>
              <a:t>Identify</a:t>
            </a:r>
            <a:r>
              <a:rPr lang="en-US" sz="2100" dirty="0"/>
              <a:t> pain and distress in rodents (USDA and non-USDA).</a:t>
            </a:r>
          </a:p>
          <a:p>
            <a:pPr lvl="1"/>
            <a:r>
              <a:rPr lang="en-US" sz="2100" b="1" u="sng" dirty="0"/>
              <a:t>Categorize</a:t>
            </a:r>
            <a:r>
              <a:rPr lang="en-US" sz="2100" dirty="0"/>
              <a:t> pain and distress levels appropriately.</a:t>
            </a:r>
          </a:p>
          <a:p>
            <a:pPr lvl="1"/>
            <a:r>
              <a:rPr lang="en-US" sz="2100" b="1" u="sng" dirty="0"/>
              <a:t>Formulate</a:t>
            </a:r>
            <a:r>
              <a:rPr lang="en-US" sz="2100" dirty="0"/>
              <a:t> relevant humane endpoints.</a:t>
            </a:r>
          </a:p>
          <a:p>
            <a:pPr marL="685800" lvl="1" indent="-342900">
              <a:buFont typeface="+mj-lt"/>
              <a:buAutoNum type="arabicPeriod"/>
            </a:pPr>
            <a:endParaRPr lang="en-US" dirty="0" smtClean="0"/>
          </a:p>
        </p:txBody>
      </p:sp>
    </p:spTree>
    <p:extLst>
      <p:ext uri="{BB962C8B-B14F-4D97-AF65-F5344CB8AC3E}">
        <p14:creationId xmlns:p14="http://schemas.microsoft.com/office/powerpoint/2010/main" val="1826315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3234" y="957263"/>
            <a:ext cx="7514035" cy="1385888"/>
          </a:xfrm>
        </p:spPr>
        <p:txBody>
          <a:bodyPr/>
          <a:lstStyle/>
          <a:p>
            <a:r>
              <a:rPr lang="en-US" b="1" dirty="0" smtClean="0"/>
              <a:t>Assessment Outline</a:t>
            </a:r>
            <a:endParaRPr lang="en-US" b="1" dirty="0"/>
          </a:p>
        </p:txBody>
      </p:sp>
      <p:sp>
        <p:nvSpPr>
          <p:cNvPr id="3" name="Content Placeholder 2"/>
          <p:cNvSpPr>
            <a:spLocks noGrp="1"/>
          </p:cNvSpPr>
          <p:nvPr>
            <p:ph idx="1"/>
          </p:nvPr>
        </p:nvSpPr>
        <p:spPr>
          <a:xfrm>
            <a:off x="1113233" y="2343151"/>
            <a:ext cx="7514035" cy="4500562"/>
          </a:xfrm>
        </p:spPr>
        <p:txBody>
          <a:bodyPr>
            <a:normAutofit/>
          </a:bodyPr>
          <a:lstStyle/>
          <a:p>
            <a:r>
              <a:rPr lang="en-US" sz="2100" dirty="0"/>
              <a:t>Pre-assessment (Summative) on pain and distress including humane endpoints.  The intent is to find out what the PI knows.</a:t>
            </a:r>
          </a:p>
          <a:p>
            <a:r>
              <a:rPr lang="en-US" sz="2100" dirty="0"/>
              <a:t>Provide Training (Formative) on pain, distress and humane endpoints.</a:t>
            </a:r>
          </a:p>
          <a:p>
            <a:r>
              <a:rPr lang="en-US" sz="2100" dirty="0"/>
              <a:t>Post-assessment (Summative) on pain and distress including humane endpoints.  The intent is to find out what the PI has learned.</a:t>
            </a:r>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1804144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images.wisegeek.com/vegan-guinea-pig.jpg" title="photo: guinea pig"/>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883730" y="5021827"/>
            <a:ext cx="1991028" cy="1257128"/>
          </a:xfrm>
          <a:prstGeom prst="rect">
            <a:avLst/>
          </a:prstGeom>
          <a:ln>
            <a:noFill/>
          </a:ln>
          <a:effectLst>
            <a:softEdge rad="112500"/>
          </a:effectLst>
        </p:spPr>
      </p:pic>
      <p:sp>
        <p:nvSpPr>
          <p:cNvPr id="2" name="Title 1"/>
          <p:cNvSpPr>
            <a:spLocks noGrp="1"/>
          </p:cNvSpPr>
          <p:nvPr>
            <p:ph type="title"/>
          </p:nvPr>
        </p:nvSpPr>
        <p:spPr>
          <a:xfrm>
            <a:off x="1020636" y="467690"/>
            <a:ext cx="7514035" cy="1390650"/>
          </a:xfrm>
        </p:spPr>
        <p:txBody>
          <a:bodyPr>
            <a:normAutofit fontScale="90000"/>
          </a:bodyPr>
          <a:lstStyle/>
          <a:p>
            <a:r>
              <a:rPr lang="en-US" b="1" dirty="0" smtClean="0"/>
              <a:t>PRE-ASSESSMENT SCENARIO #1</a:t>
            </a:r>
            <a:r>
              <a:rPr lang="en-US" dirty="0" smtClean="0"/>
              <a:t/>
            </a:r>
            <a:br>
              <a:rPr lang="en-US" dirty="0" smtClean="0"/>
            </a:br>
            <a:r>
              <a:rPr lang="en-US" sz="2100" dirty="0"/>
              <a:t/>
            </a:r>
            <a:br>
              <a:rPr lang="en-US" sz="2100" dirty="0"/>
            </a:br>
            <a:r>
              <a:rPr lang="en-US" sz="2400" dirty="0">
                <a:solidFill>
                  <a:srgbClr val="0070C0"/>
                </a:solidFill>
              </a:rPr>
              <a:t>What USDA Pain Category does each example represent?</a:t>
            </a:r>
          </a:p>
        </p:txBody>
      </p:sp>
      <p:sp>
        <p:nvSpPr>
          <p:cNvPr id="3" name="Content Placeholder 2"/>
          <p:cNvSpPr>
            <a:spLocks noGrp="1"/>
          </p:cNvSpPr>
          <p:nvPr>
            <p:ph idx="1"/>
          </p:nvPr>
        </p:nvSpPr>
        <p:spPr>
          <a:xfrm>
            <a:off x="1113233" y="2557462"/>
            <a:ext cx="7514035" cy="2393807"/>
          </a:xfrm>
        </p:spPr>
        <p:txBody>
          <a:bodyPr>
            <a:normAutofit fontScale="92500"/>
          </a:bodyPr>
          <a:lstStyle/>
          <a:p>
            <a:r>
              <a:rPr lang="en-US" sz="2100" dirty="0"/>
              <a:t>Single blood collection in Guinea Pigs from the saphenous vein.</a:t>
            </a:r>
          </a:p>
          <a:p>
            <a:endParaRPr lang="en-US" sz="2100" dirty="0"/>
          </a:p>
          <a:p>
            <a:r>
              <a:rPr lang="en-US" sz="2100" dirty="0"/>
              <a:t>Single blood collection in anesthetized Guinea Pigs from the vena cava.</a:t>
            </a:r>
          </a:p>
          <a:p>
            <a:endParaRPr lang="en-US" sz="2100" dirty="0"/>
          </a:p>
          <a:p>
            <a:r>
              <a:rPr lang="en-US" sz="2100" dirty="0"/>
              <a:t>Single blood collection in non-anesthetized Guinea Pigs from the vena cava.</a:t>
            </a:r>
          </a:p>
        </p:txBody>
      </p:sp>
    </p:spTree>
    <p:extLst>
      <p:ext uri="{BB962C8B-B14F-4D97-AF65-F5344CB8AC3E}">
        <p14:creationId xmlns:p14="http://schemas.microsoft.com/office/powerpoint/2010/main" val="1283982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tp://mlb-s1-p.mlstatic.com/raco-para-hamster-gerbil-esquilo-rato-de-laboratorio-etc-14197-MLB184214665_"/>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249731" y="5096827"/>
            <a:ext cx="2215492" cy="1620807"/>
          </a:xfrm>
          <a:prstGeom prst="rect">
            <a:avLst/>
          </a:prstGeom>
          <a:ln>
            <a:noFill/>
          </a:ln>
          <a:effectLst>
            <a:softEdge rad="112500"/>
          </a:effectLst>
        </p:spPr>
      </p:pic>
      <p:sp>
        <p:nvSpPr>
          <p:cNvPr id="2" name="Title 1"/>
          <p:cNvSpPr>
            <a:spLocks noGrp="1"/>
          </p:cNvSpPr>
          <p:nvPr>
            <p:ph type="title"/>
          </p:nvPr>
        </p:nvSpPr>
        <p:spPr>
          <a:xfrm>
            <a:off x="1113233" y="139621"/>
            <a:ext cx="7514035" cy="1133475"/>
          </a:xfrm>
        </p:spPr>
        <p:txBody>
          <a:bodyPr>
            <a:normAutofit fontScale="90000"/>
          </a:bodyPr>
          <a:lstStyle/>
          <a:p>
            <a:r>
              <a:rPr lang="en-US" b="1" dirty="0" smtClean="0"/>
              <a:t>PRE-ASSESSMENT SCENARIO #2</a:t>
            </a:r>
            <a:endParaRPr lang="en-US" b="1" dirty="0"/>
          </a:p>
        </p:txBody>
      </p:sp>
      <p:sp>
        <p:nvSpPr>
          <p:cNvPr id="3" name="Content Placeholder 2"/>
          <p:cNvSpPr>
            <a:spLocks noGrp="1"/>
          </p:cNvSpPr>
          <p:nvPr>
            <p:ph idx="1"/>
          </p:nvPr>
        </p:nvSpPr>
        <p:spPr>
          <a:xfrm>
            <a:off x="1113232" y="994699"/>
            <a:ext cx="7514035" cy="4821382"/>
          </a:xfrm>
        </p:spPr>
        <p:txBody>
          <a:bodyPr>
            <a:noAutofit/>
          </a:bodyPr>
          <a:lstStyle/>
          <a:p>
            <a:r>
              <a:rPr lang="en-US" dirty="0" smtClean="0"/>
              <a:t>NIH FUNDED WORK:</a:t>
            </a:r>
            <a:endParaRPr lang="en-US" dirty="0"/>
          </a:p>
          <a:p>
            <a:r>
              <a:rPr lang="en-US" dirty="0" smtClean="0"/>
              <a:t>Hamsters are inoculated with Ebola virus. Survival is expected to be 42 days but animals start to show signs of disease at day 28. Animals </a:t>
            </a:r>
            <a:r>
              <a:rPr lang="en-US" dirty="0"/>
              <a:t>become </a:t>
            </a:r>
            <a:r>
              <a:rPr lang="en-US" dirty="0" smtClean="0"/>
              <a:t>hunched, scruffy, lose </a:t>
            </a:r>
            <a:r>
              <a:rPr lang="en-US" dirty="0"/>
              <a:t>15-20% of their body </a:t>
            </a:r>
            <a:r>
              <a:rPr lang="en-US" dirty="0" smtClean="0"/>
              <a:t>weight, eventually present </a:t>
            </a:r>
            <a:r>
              <a:rPr lang="en-US" dirty="0"/>
              <a:t>with a head </a:t>
            </a:r>
            <a:r>
              <a:rPr lang="en-US" dirty="0" smtClean="0"/>
              <a:t>tilt, marked lethargy, lack of movement, and </a:t>
            </a:r>
            <a:r>
              <a:rPr lang="en-US" dirty="0" err="1" smtClean="0"/>
              <a:t>inappetance</a:t>
            </a:r>
            <a:r>
              <a:rPr lang="en-US" dirty="0" smtClean="0"/>
              <a:t>. Fifty percent (50%) mortality is expected by day 42. </a:t>
            </a:r>
          </a:p>
          <a:p>
            <a:r>
              <a:rPr lang="en-US" dirty="0" smtClean="0">
                <a:solidFill>
                  <a:srgbClr val="0070C0"/>
                </a:solidFill>
              </a:rPr>
              <a:t>At what point should these animals be euthanized due to end stage illness and humane endpoints criteria?</a:t>
            </a:r>
          </a:p>
          <a:p>
            <a:endParaRPr lang="en-US" dirty="0"/>
          </a:p>
        </p:txBody>
      </p:sp>
    </p:spTree>
    <p:extLst>
      <p:ext uri="{BB962C8B-B14F-4D97-AF65-F5344CB8AC3E}">
        <p14:creationId xmlns:p14="http://schemas.microsoft.com/office/powerpoint/2010/main" val="693780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3234" y="857250"/>
            <a:ext cx="7514035" cy="1676400"/>
          </a:xfrm>
        </p:spPr>
        <p:txBody>
          <a:bodyPr/>
          <a:lstStyle/>
          <a:p>
            <a:pPr algn="ctr"/>
            <a:r>
              <a:rPr lang="en-US" b="1" dirty="0" smtClean="0"/>
              <a:t>Definitions of Pain and Distress</a:t>
            </a:r>
            <a:endParaRPr lang="en-US" b="1" dirty="0"/>
          </a:p>
        </p:txBody>
      </p:sp>
      <p:sp>
        <p:nvSpPr>
          <p:cNvPr id="3" name="Content Placeholder 2"/>
          <p:cNvSpPr>
            <a:spLocks noGrp="1"/>
          </p:cNvSpPr>
          <p:nvPr>
            <p:ph idx="1"/>
          </p:nvPr>
        </p:nvSpPr>
        <p:spPr>
          <a:xfrm>
            <a:off x="1113234" y="2533650"/>
            <a:ext cx="7660991" cy="2943225"/>
          </a:xfrm>
        </p:spPr>
        <p:txBody>
          <a:bodyPr>
            <a:normAutofit/>
          </a:bodyPr>
          <a:lstStyle/>
          <a:p>
            <a:r>
              <a:rPr lang="en-US" sz="2400" b="1" dirty="0"/>
              <a:t>Pain</a:t>
            </a:r>
            <a:r>
              <a:rPr lang="en-US" sz="2400" dirty="0"/>
              <a:t> – physical suffering and discomfort caused by illness or injury. Guide 8</a:t>
            </a:r>
            <a:r>
              <a:rPr lang="en-US" sz="2400" baseline="30000" dirty="0"/>
              <a:t>th</a:t>
            </a:r>
            <a:r>
              <a:rPr lang="en-US" sz="2400" dirty="0"/>
              <a:t> edition.</a:t>
            </a:r>
          </a:p>
          <a:p>
            <a:r>
              <a:rPr lang="en-US" sz="2400" b="1" dirty="0"/>
              <a:t>Distress</a:t>
            </a:r>
            <a:r>
              <a:rPr lang="en-US" sz="2400" dirty="0"/>
              <a:t> – an aversive state in which an animal fails to cope or adjust to various stressors with which it is presented. Guide 8</a:t>
            </a:r>
            <a:r>
              <a:rPr lang="en-US" sz="2400" baseline="30000" dirty="0"/>
              <a:t>th</a:t>
            </a:r>
            <a:r>
              <a:rPr lang="en-US" sz="2400" dirty="0"/>
              <a:t> edition.</a:t>
            </a:r>
          </a:p>
          <a:p>
            <a:endParaRPr lang="en-US" dirty="0"/>
          </a:p>
          <a:p>
            <a:endParaRPr lang="en-US" dirty="0" smtClean="0"/>
          </a:p>
        </p:txBody>
      </p:sp>
    </p:spTree>
    <p:extLst>
      <p:ext uri="{BB962C8B-B14F-4D97-AF65-F5344CB8AC3E}">
        <p14:creationId xmlns:p14="http://schemas.microsoft.com/office/powerpoint/2010/main" val="988766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tps://www.humane-endpoints.info/protected/images/cache/right_image_big/images/55952e543f5ea/Piloerectio"/>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036058" y="1549541"/>
            <a:ext cx="2482085" cy="1801178"/>
          </a:xfrm>
          <a:prstGeom prst="rect">
            <a:avLst/>
          </a:prstGeom>
          <a:ln>
            <a:noFill/>
          </a:ln>
          <a:effectLst>
            <a:softEdge rad="112500"/>
          </a:effectLst>
        </p:spPr>
      </p:pic>
      <p:sp>
        <p:nvSpPr>
          <p:cNvPr id="2" name="Title 1"/>
          <p:cNvSpPr>
            <a:spLocks noGrp="1"/>
          </p:cNvSpPr>
          <p:nvPr>
            <p:ph type="title"/>
          </p:nvPr>
        </p:nvSpPr>
        <p:spPr>
          <a:xfrm>
            <a:off x="1004108" y="458990"/>
            <a:ext cx="7514035" cy="1238250"/>
          </a:xfrm>
        </p:spPr>
        <p:txBody>
          <a:bodyPr>
            <a:normAutofit fontScale="90000"/>
          </a:bodyPr>
          <a:lstStyle/>
          <a:p>
            <a:pPr algn="ctr"/>
            <a:r>
              <a:rPr lang="en-US" b="1" dirty="0" smtClean="0"/>
              <a:t>Common Signs of Pain and Distress in Mice</a:t>
            </a:r>
            <a:endParaRPr lang="en-US" b="1" dirty="0"/>
          </a:p>
        </p:txBody>
      </p:sp>
      <p:sp>
        <p:nvSpPr>
          <p:cNvPr id="3" name="Content Placeholder 2"/>
          <p:cNvSpPr>
            <a:spLocks noGrp="1"/>
          </p:cNvSpPr>
          <p:nvPr>
            <p:ph idx="1"/>
          </p:nvPr>
        </p:nvSpPr>
        <p:spPr>
          <a:xfrm>
            <a:off x="1169044" y="2219325"/>
            <a:ext cx="6782764" cy="3787935"/>
          </a:xfrm>
        </p:spPr>
        <p:txBody>
          <a:bodyPr>
            <a:normAutofit fontScale="92500"/>
          </a:bodyPr>
          <a:lstStyle/>
          <a:p>
            <a:r>
              <a:rPr lang="en-US" dirty="0" smtClean="0"/>
              <a:t>Eyelids partially closed</a:t>
            </a:r>
          </a:p>
          <a:p>
            <a:r>
              <a:rPr lang="en-US" dirty="0" smtClean="0"/>
              <a:t>Changes in respiration</a:t>
            </a:r>
          </a:p>
          <a:p>
            <a:r>
              <a:rPr lang="en-US" dirty="0" smtClean="0"/>
              <a:t>Rough hair coat</a:t>
            </a:r>
          </a:p>
          <a:p>
            <a:r>
              <a:rPr lang="en-US" dirty="0" smtClean="0"/>
              <a:t>Increased </a:t>
            </a:r>
            <a:r>
              <a:rPr lang="en-US" dirty="0" err="1" smtClean="0"/>
              <a:t>vibrissal</a:t>
            </a:r>
            <a:r>
              <a:rPr lang="en-US" dirty="0" smtClean="0"/>
              <a:t> (whisker) movements</a:t>
            </a:r>
          </a:p>
          <a:p>
            <a:r>
              <a:rPr lang="en-US" dirty="0" smtClean="0"/>
              <a:t>Unusually apprehensive or aggressive</a:t>
            </a:r>
          </a:p>
          <a:p>
            <a:r>
              <a:rPr lang="en-US" dirty="0" smtClean="0"/>
              <a:t>Possible writhing, scratching, biting, self-mutilation</a:t>
            </a:r>
          </a:p>
          <a:p>
            <a:r>
              <a:rPr lang="en-US" dirty="0" smtClean="0"/>
              <a:t>Hunched posture and guarding</a:t>
            </a:r>
          </a:p>
          <a:p>
            <a:r>
              <a:rPr lang="en-US" dirty="0" smtClean="0"/>
              <a:t>Aggressive vocalization when handled or palpated.</a:t>
            </a:r>
            <a:endParaRPr lang="en-US" dirty="0"/>
          </a:p>
        </p:txBody>
      </p:sp>
    </p:spTree>
    <p:extLst>
      <p:ext uri="{BB962C8B-B14F-4D97-AF65-F5344CB8AC3E}">
        <p14:creationId xmlns:p14="http://schemas.microsoft.com/office/powerpoint/2010/main" val="1631136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210.212.254.115:198/arf/tr_course/images/006.jpg" title="Photo: two rats"/>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877545" y="4880539"/>
            <a:ext cx="3929063" cy="157162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113232" y="394264"/>
            <a:ext cx="7514035" cy="1350818"/>
          </a:xfrm>
        </p:spPr>
        <p:txBody>
          <a:bodyPr>
            <a:normAutofit/>
          </a:bodyPr>
          <a:lstStyle/>
          <a:p>
            <a:r>
              <a:rPr lang="en-US" b="1" dirty="0"/>
              <a:t>Common Signs of Pain and Distress in </a:t>
            </a:r>
            <a:r>
              <a:rPr lang="en-US" b="1" dirty="0" smtClean="0"/>
              <a:t>Rats</a:t>
            </a:r>
            <a:endParaRPr lang="en-US" b="1" dirty="0"/>
          </a:p>
        </p:txBody>
      </p:sp>
      <p:sp>
        <p:nvSpPr>
          <p:cNvPr id="3" name="Content Placeholder 2"/>
          <p:cNvSpPr>
            <a:spLocks noGrp="1"/>
          </p:cNvSpPr>
          <p:nvPr>
            <p:ph idx="1"/>
          </p:nvPr>
        </p:nvSpPr>
        <p:spPr>
          <a:xfrm>
            <a:off x="1113233" y="2280805"/>
            <a:ext cx="6896102" cy="3691732"/>
          </a:xfrm>
        </p:spPr>
        <p:txBody>
          <a:bodyPr>
            <a:normAutofit fontScale="92500" lnSpcReduction="20000"/>
          </a:bodyPr>
          <a:lstStyle/>
          <a:p>
            <a:r>
              <a:rPr lang="en-US" dirty="0" smtClean="0"/>
              <a:t>Porphyrin staining around eyes and nose</a:t>
            </a:r>
          </a:p>
          <a:p>
            <a:r>
              <a:rPr lang="en-US" dirty="0" smtClean="0"/>
              <a:t>Rough hair coat, piloerection, and/or hair loss</a:t>
            </a:r>
          </a:p>
          <a:p>
            <a:r>
              <a:rPr lang="en-US" dirty="0" smtClean="0"/>
              <a:t>Increased aggression towards humans and cage mates</a:t>
            </a:r>
          </a:p>
          <a:p>
            <a:r>
              <a:rPr lang="en-US" dirty="0" smtClean="0"/>
              <a:t>Reduced exploration behavior/natural behaviors and lethargy</a:t>
            </a:r>
          </a:p>
          <a:p>
            <a:r>
              <a:rPr lang="en-US" dirty="0" smtClean="0"/>
              <a:t>Aggressive vocalization when handled</a:t>
            </a:r>
          </a:p>
          <a:p>
            <a:r>
              <a:rPr lang="en-US" dirty="0"/>
              <a:t>Licking, biting and/or </a:t>
            </a:r>
            <a:r>
              <a:rPr lang="en-US" dirty="0" smtClean="0"/>
              <a:t>scratching</a:t>
            </a:r>
          </a:p>
          <a:p>
            <a:r>
              <a:rPr lang="en-US" dirty="0"/>
              <a:t>Eyelids partially closed</a:t>
            </a:r>
          </a:p>
          <a:p>
            <a:r>
              <a:rPr lang="en-US" dirty="0" smtClean="0"/>
              <a:t>Guarding</a:t>
            </a:r>
          </a:p>
          <a:p>
            <a:pPr marL="0" indent="0">
              <a:buNone/>
            </a:pPr>
            <a:endParaRPr lang="en-US" dirty="0"/>
          </a:p>
        </p:txBody>
      </p:sp>
    </p:spTree>
    <p:extLst>
      <p:ext uri="{BB962C8B-B14F-4D97-AF65-F5344CB8AC3E}">
        <p14:creationId xmlns:p14="http://schemas.microsoft.com/office/powerpoint/2010/main" val="8484793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http://www.minifauna.com/wp-content/uploads/2009/01/mascotas-35.jpg" title="Photo: hamster"/>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609115" y="4607395"/>
            <a:ext cx="1272797" cy="1254044"/>
          </a:xfrm>
          <a:prstGeom prst="rect">
            <a:avLst/>
          </a:prstGeom>
          <a:ln>
            <a:noFill/>
          </a:ln>
          <a:effectLst>
            <a:softEdge rad="112500"/>
          </a:effectLst>
        </p:spPr>
      </p:pic>
      <p:sp>
        <p:nvSpPr>
          <p:cNvPr id="2" name="Title 1"/>
          <p:cNvSpPr>
            <a:spLocks noGrp="1"/>
          </p:cNvSpPr>
          <p:nvPr>
            <p:ph type="title"/>
          </p:nvPr>
        </p:nvSpPr>
        <p:spPr>
          <a:xfrm>
            <a:off x="1113234" y="761239"/>
            <a:ext cx="7514035" cy="1924811"/>
          </a:xfrm>
        </p:spPr>
        <p:txBody>
          <a:bodyPr/>
          <a:lstStyle/>
          <a:p>
            <a:pPr algn="ctr"/>
            <a:r>
              <a:rPr lang="en-US" b="1" dirty="0" smtClean="0"/>
              <a:t>Species-specific Signs of Pain and Distress in Guinea Pigs and Hamsters</a:t>
            </a:r>
            <a:endParaRPr lang="en-US" b="1" dirty="0"/>
          </a:p>
        </p:txBody>
      </p:sp>
      <p:sp>
        <p:nvSpPr>
          <p:cNvPr id="4" name="Text Placeholder 3"/>
          <p:cNvSpPr>
            <a:spLocks noGrp="1"/>
          </p:cNvSpPr>
          <p:nvPr>
            <p:ph type="body" idx="1"/>
          </p:nvPr>
        </p:nvSpPr>
        <p:spPr>
          <a:xfrm>
            <a:off x="1199299" y="2667000"/>
            <a:ext cx="3456291" cy="576262"/>
          </a:xfrm>
        </p:spPr>
        <p:txBody>
          <a:bodyPr/>
          <a:lstStyle/>
          <a:p>
            <a:r>
              <a:rPr lang="en-US" dirty="0" smtClean="0"/>
              <a:t>Guinea Pigs</a:t>
            </a:r>
            <a:endParaRPr lang="en-US" dirty="0"/>
          </a:p>
        </p:txBody>
      </p:sp>
      <p:sp>
        <p:nvSpPr>
          <p:cNvPr id="3" name="Content Placeholder 2"/>
          <p:cNvSpPr>
            <a:spLocks noGrp="1"/>
          </p:cNvSpPr>
          <p:nvPr>
            <p:ph sz="half" idx="2"/>
          </p:nvPr>
        </p:nvSpPr>
        <p:spPr>
          <a:xfrm>
            <a:off x="951183" y="3372468"/>
            <a:ext cx="3671292" cy="2141935"/>
          </a:xfrm>
        </p:spPr>
        <p:txBody>
          <a:bodyPr>
            <a:noAutofit/>
          </a:bodyPr>
          <a:lstStyle/>
          <a:p>
            <a:pPr lvl="1"/>
            <a:r>
              <a:rPr lang="en-US" sz="2000" dirty="0"/>
              <a:t>Hunched posture</a:t>
            </a:r>
          </a:p>
          <a:p>
            <a:pPr lvl="1"/>
            <a:r>
              <a:rPr lang="en-US" sz="2000" dirty="0"/>
              <a:t>Quiet (no squealing)</a:t>
            </a:r>
          </a:p>
          <a:p>
            <a:pPr lvl="1"/>
            <a:r>
              <a:rPr lang="en-US" sz="2000" dirty="0"/>
              <a:t>Reduced food/water intake</a:t>
            </a:r>
          </a:p>
          <a:p>
            <a:pPr lvl="1"/>
            <a:r>
              <a:rPr lang="en-US" sz="2000" dirty="0"/>
              <a:t>Weight loss</a:t>
            </a:r>
          </a:p>
        </p:txBody>
      </p:sp>
      <p:sp>
        <p:nvSpPr>
          <p:cNvPr id="5" name="Text Placeholder 4"/>
          <p:cNvSpPr>
            <a:spLocks noGrp="1"/>
          </p:cNvSpPr>
          <p:nvPr>
            <p:ph type="body" sz="quarter" idx="3"/>
          </p:nvPr>
        </p:nvSpPr>
        <p:spPr>
          <a:xfrm>
            <a:off x="5080685" y="2667000"/>
            <a:ext cx="3467806" cy="576262"/>
          </a:xfrm>
        </p:spPr>
        <p:txBody>
          <a:bodyPr/>
          <a:lstStyle/>
          <a:p>
            <a:r>
              <a:rPr lang="en-US" dirty="0" smtClean="0"/>
              <a:t>Hamsters</a:t>
            </a:r>
            <a:endParaRPr lang="en-US" dirty="0"/>
          </a:p>
        </p:txBody>
      </p:sp>
      <p:sp>
        <p:nvSpPr>
          <p:cNvPr id="6" name="Content Placeholder 5"/>
          <p:cNvSpPr>
            <a:spLocks noGrp="1"/>
          </p:cNvSpPr>
          <p:nvPr>
            <p:ph sz="quarter" idx="4"/>
          </p:nvPr>
        </p:nvSpPr>
        <p:spPr>
          <a:xfrm>
            <a:off x="4805501" y="3358752"/>
            <a:ext cx="3671292" cy="2256235"/>
          </a:xfrm>
        </p:spPr>
        <p:txBody>
          <a:bodyPr>
            <a:normAutofit/>
          </a:bodyPr>
          <a:lstStyle/>
          <a:p>
            <a:pPr lvl="1"/>
            <a:r>
              <a:rPr lang="en-US" sz="2000" dirty="0"/>
              <a:t>Hunched posture</a:t>
            </a:r>
          </a:p>
          <a:p>
            <a:pPr lvl="1"/>
            <a:r>
              <a:rPr lang="en-US" sz="2000" dirty="0"/>
              <a:t>Decreased activity</a:t>
            </a:r>
          </a:p>
          <a:p>
            <a:pPr lvl="1"/>
            <a:r>
              <a:rPr lang="en-US" sz="2000" dirty="0"/>
              <a:t>Weight loss</a:t>
            </a:r>
          </a:p>
          <a:p>
            <a:pPr lvl="1"/>
            <a:r>
              <a:rPr lang="en-US" sz="2000" dirty="0"/>
              <a:t>Piloerection</a:t>
            </a:r>
          </a:p>
          <a:p>
            <a:pPr lvl="1"/>
            <a:r>
              <a:rPr lang="en-US" sz="2000" dirty="0"/>
              <a:t>Lack of grooming</a:t>
            </a:r>
          </a:p>
          <a:p>
            <a:endParaRPr lang="en-US" sz="2000" dirty="0"/>
          </a:p>
        </p:txBody>
      </p:sp>
      <p:pic>
        <p:nvPicPr>
          <p:cNvPr id="9" name="Picture 8" descr="Photo: guinea pi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3184864" y="4613283"/>
            <a:ext cx="1389888" cy="1248156"/>
          </a:xfrm>
          <a:prstGeom prst="rect">
            <a:avLst/>
          </a:prstGeom>
          <a:ln>
            <a:noFill/>
          </a:ln>
          <a:effectLst>
            <a:softEdge rad="112500"/>
          </a:effectLst>
        </p:spPr>
      </p:pic>
    </p:spTree>
    <p:extLst>
      <p:ext uri="{BB962C8B-B14F-4D97-AF65-F5344CB8AC3E}">
        <p14:creationId xmlns:p14="http://schemas.microsoft.com/office/powerpoint/2010/main" val="14453055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1107</TotalTime>
  <Words>864</Words>
  <Application>Microsoft Office PowerPoint</Application>
  <PresentationFormat>On-screen Show (4:3)</PresentationFormat>
  <Paragraphs>132</Paragraphs>
  <Slides>19</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Corbel</vt:lpstr>
      <vt:lpstr>Parallax</vt:lpstr>
      <vt:lpstr>Pain, Distress and Humane Endpoints</vt:lpstr>
      <vt:lpstr>Audience – PIs writing protocols for the first time</vt:lpstr>
      <vt:lpstr>Assessment Outline</vt:lpstr>
      <vt:lpstr>PRE-ASSESSMENT SCENARIO #1  What USDA Pain Category does each example represent?</vt:lpstr>
      <vt:lpstr>PRE-ASSESSMENT SCENARIO #2</vt:lpstr>
      <vt:lpstr>Definitions of Pain and Distress</vt:lpstr>
      <vt:lpstr>Common Signs of Pain and Distress in Mice</vt:lpstr>
      <vt:lpstr>Common Signs of Pain and Distress in Rats</vt:lpstr>
      <vt:lpstr>Species-specific Signs of Pain and Distress in Guinea Pigs and Hamsters</vt:lpstr>
      <vt:lpstr>Pain and Distress Categories</vt:lpstr>
      <vt:lpstr>ACTIVE LEARNING</vt:lpstr>
      <vt:lpstr>Definition of Humane Endpoints</vt:lpstr>
      <vt:lpstr>What can be used as a humane endpoint?</vt:lpstr>
      <vt:lpstr>ACTIVE LEARNING</vt:lpstr>
      <vt:lpstr>POST-ASSESSMENT SCENARIO #1</vt:lpstr>
      <vt:lpstr>POST-ASSESSMENT SCENARIO #1 con’t</vt:lpstr>
      <vt:lpstr>POST-ASSESSMENT SCENARIO #2</vt:lpstr>
      <vt:lpstr>CONCLUSION</vt:lpstr>
      <vt:lpstr>Special Thanks to Lynn Anderson and Pat Brown for all of your support with this project!</vt:lpstr>
    </vt:vector>
  </TitlesOfParts>
  <Company>ICARE Project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ICARE Training Module: Pain, Distress and Humane Endpoints</dc:title>
  <dc:subject>ICARE Training Module: Pain, Distress and Humane Endpoints</dc:subject>
  <dc:creator>ICARE Project</dc:creator>
  <cp:keywords>ICARE Training Module: Pain, Distress and Humane Endpoints</cp:keywords>
  <cp:lastModifiedBy>OLAW</cp:lastModifiedBy>
  <cp:revision>87</cp:revision>
  <dcterms:created xsi:type="dcterms:W3CDTF">2017-05-02T22:34:21Z</dcterms:created>
  <dcterms:modified xsi:type="dcterms:W3CDTF">2018-03-05T19:32:59Z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